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9" r:id="rId3"/>
    <p:sldId id="265" r:id="rId4"/>
    <p:sldId id="268" r:id="rId5"/>
    <p:sldId id="257" r:id="rId6"/>
    <p:sldId id="258" r:id="rId7"/>
    <p:sldId id="259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5428C2-6F46-4D57-A55E-6128A5C2A9CD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E4D049-6618-4820-B388-985C822C610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5214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BE4D049-6618-4820-B388-985C822C610A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2" name="Freeform 40"/>
          <p:cNvSpPr>
            <a:spLocks/>
          </p:cNvSpPr>
          <p:nvPr/>
        </p:nvSpPr>
        <p:spPr bwMode="gray">
          <a:xfrm>
            <a:off x="0" y="6048375"/>
            <a:ext cx="2762250" cy="8096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510"/>
              </a:cxn>
              <a:cxn ang="0">
                <a:pos x="1740" y="510"/>
              </a:cxn>
              <a:cxn ang="0">
                <a:pos x="1595" y="30"/>
              </a:cxn>
              <a:cxn ang="0">
                <a:pos x="0" y="0"/>
              </a:cxn>
            </a:cxnLst>
            <a:rect l="0" t="0" r="r" b="b"/>
            <a:pathLst>
              <a:path w="1740" h="510">
                <a:moveTo>
                  <a:pt x="0" y="0"/>
                </a:moveTo>
                <a:lnTo>
                  <a:pt x="0" y="510"/>
                </a:lnTo>
                <a:cubicBezTo>
                  <a:pt x="0" y="510"/>
                  <a:pt x="870" y="510"/>
                  <a:pt x="1740" y="510"/>
                </a:cubicBezTo>
                <a:cubicBezTo>
                  <a:pt x="1650" y="258"/>
                  <a:pt x="1595" y="30"/>
                  <a:pt x="1595" y="30"/>
                </a:cubicBezTo>
                <a:cubicBezTo>
                  <a:pt x="798" y="54"/>
                  <a:pt x="0" y="0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3" name="Freeform 41"/>
          <p:cNvSpPr>
            <a:spLocks/>
          </p:cNvSpPr>
          <p:nvPr/>
        </p:nvSpPr>
        <p:spPr bwMode="gray">
          <a:xfrm>
            <a:off x="2590800" y="4705350"/>
            <a:ext cx="6400800" cy="2152650"/>
          </a:xfrm>
          <a:custGeom>
            <a:avLst/>
            <a:gdLst/>
            <a:ahLst/>
            <a:cxnLst>
              <a:cxn ang="0">
                <a:pos x="1116" y="0"/>
              </a:cxn>
              <a:cxn ang="0">
                <a:pos x="3840" y="636"/>
              </a:cxn>
              <a:cxn ang="0">
                <a:pos x="4032" y="1356"/>
              </a:cxn>
              <a:cxn ang="0">
                <a:pos x="288" y="1356"/>
              </a:cxn>
              <a:cxn ang="0">
                <a:pos x="0" y="828"/>
              </a:cxn>
              <a:cxn ang="0">
                <a:pos x="1116" y="0"/>
              </a:cxn>
            </a:cxnLst>
            <a:rect l="0" t="0" r="r" b="b"/>
            <a:pathLst>
              <a:path w="4032" h="1356">
                <a:moveTo>
                  <a:pt x="1116" y="0"/>
                </a:moveTo>
                <a:cubicBezTo>
                  <a:pt x="2370" y="1254"/>
                  <a:pt x="3840" y="636"/>
                  <a:pt x="3840" y="636"/>
                </a:cubicBezTo>
                <a:cubicBezTo>
                  <a:pt x="4032" y="966"/>
                  <a:pt x="4032" y="1356"/>
                  <a:pt x="4032" y="1356"/>
                </a:cubicBezTo>
                <a:cubicBezTo>
                  <a:pt x="4032" y="1356"/>
                  <a:pt x="2160" y="1356"/>
                  <a:pt x="288" y="1356"/>
                </a:cubicBezTo>
                <a:cubicBezTo>
                  <a:pt x="120" y="1140"/>
                  <a:pt x="0" y="828"/>
                  <a:pt x="0" y="828"/>
                </a:cubicBezTo>
                <a:lnTo>
                  <a:pt x="1116" y="0"/>
                </a:ln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4" name="Freeform 42"/>
          <p:cNvSpPr>
            <a:spLocks/>
          </p:cNvSpPr>
          <p:nvPr/>
        </p:nvSpPr>
        <p:spPr bwMode="gray">
          <a:xfrm>
            <a:off x="4400550" y="781050"/>
            <a:ext cx="4743450" cy="5048250"/>
          </a:xfrm>
          <a:custGeom>
            <a:avLst/>
            <a:gdLst/>
            <a:ahLst/>
            <a:cxnLst>
              <a:cxn ang="0">
                <a:pos x="510" y="1098"/>
              </a:cxn>
              <a:cxn ang="0">
                <a:pos x="2280" y="0"/>
              </a:cxn>
              <a:cxn ang="0">
                <a:pos x="2988" y="342"/>
              </a:cxn>
              <a:cxn ang="0">
                <a:pos x="2988" y="2772"/>
              </a:cxn>
              <a:cxn ang="0">
                <a:pos x="1452" y="3060"/>
              </a:cxn>
              <a:cxn ang="0">
                <a:pos x="0" y="2406"/>
              </a:cxn>
              <a:cxn ang="0">
                <a:pos x="510" y="1098"/>
              </a:cxn>
            </a:cxnLst>
            <a:rect l="0" t="0" r="r" b="b"/>
            <a:pathLst>
              <a:path w="2988" h="3180">
                <a:moveTo>
                  <a:pt x="510" y="1098"/>
                </a:moveTo>
                <a:cubicBezTo>
                  <a:pt x="1710" y="840"/>
                  <a:pt x="2280" y="0"/>
                  <a:pt x="2280" y="0"/>
                </a:cubicBezTo>
                <a:cubicBezTo>
                  <a:pt x="2700" y="96"/>
                  <a:pt x="2988" y="342"/>
                  <a:pt x="2988" y="342"/>
                </a:cubicBezTo>
                <a:lnTo>
                  <a:pt x="2988" y="2772"/>
                </a:lnTo>
                <a:cubicBezTo>
                  <a:pt x="2988" y="2772"/>
                  <a:pt x="2202" y="3180"/>
                  <a:pt x="1452" y="3060"/>
                </a:cubicBezTo>
                <a:cubicBezTo>
                  <a:pt x="636" y="2940"/>
                  <a:pt x="0" y="2406"/>
                  <a:pt x="0" y="2406"/>
                </a:cubicBezTo>
                <a:lnTo>
                  <a:pt x="510" y="1098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5" name="Freeform 43"/>
          <p:cNvSpPr>
            <a:spLocks/>
          </p:cNvSpPr>
          <p:nvPr/>
        </p:nvSpPr>
        <p:spPr bwMode="gray">
          <a:xfrm>
            <a:off x="4800600" y="0"/>
            <a:ext cx="3276600" cy="24098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6" y="1518"/>
              </a:cxn>
              <a:cxn ang="0">
                <a:pos x="2064" y="0"/>
              </a:cxn>
              <a:cxn ang="0">
                <a:pos x="0" y="0"/>
              </a:cxn>
            </a:cxnLst>
            <a:rect l="0" t="0" r="r" b="b"/>
            <a:pathLst>
              <a:path w="2064" h="1518">
                <a:moveTo>
                  <a:pt x="0" y="0"/>
                </a:moveTo>
                <a:cubicBezTo>
                  <a:pt x="0" y="0"/>
                  <a:pt x="138" y="759"/>
                  <a:pt x="276" y="1518"/>
                </a:cubicBezTo>
                <a:cubicBezTo>
                  <a:pt x="1518" y="1194"/>
                  <a:pt x="2064" y="0"/>
                  <a:pt x="2064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51" name="Freeform 79"/>
          <p:cNvSpPr>
            <a:spLocks/>
          </p:cNvSpPr>
          <p:nvPr/>
        </p:nvSpPr>
        <p:spPr bwMode="gray">
          <a:xfrm>
            <a:off x="0" y="0"/>
            <a:ext cx="6583363" cy="72675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7" name="Freeform 45"/>
          <p:cNvSpPr>
            <a:spLocks/>
          </p:cNvSpPr>
          <p:nvPr/>
        </p:nvSpPr>
        <p:spPr bwMode="gray">
          <a:xfrm>
            <a:off x="0" y="0"/>
            <a:ext cx="6372225" cy="707231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612" y="0"/>
              </a:cxn>
              <a:cxn ang="0">
                <a:pos x="3222" y="3042"/>
              </a:cxn>
              <a:cxn ang="0">
                <a:pos x="0" y="3744"/>
              </a:cxn>
              <a:cxn ang="0">
                <a:pos x="0" y="0"/>
              </a:cxn>
            </a:cxnLst>
            <a:rect l="0" t="0" r="r" b="b"/>
            <a:pathLst>
              <a:path w="4014" h="4455">
                <a:moveTo>
                  <a:pt x="0" y="0"/>
                </a:moveTo>
                <a:lnTo>
                  <a:pt x="3612" y="0"/>
                </a:lnTo>
                <a:cubicBezTo>
                  <a:pt x="4014" y="984"/>
                  <a:pt x="3812" y="2307"/>
                  <a:pt x="3222" y="3042"/>
                </a:cubicBezTo>
                <a:cubicBezTo>
                  <a:pt x="1988" y="4455"/>
                  <a:pt x="0" y="3744"/>
                  <a:pt x="0" y="3744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25490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19" name="Line 47"/>
          <p:cNvSpPr>
            <a:spLocks noChangeShapeType="1"/>
          </p:cNvSpPr>
          <p:nvPr/>
        </p:nvSpPr>
        <p:spPr bwMode="gray">
          <a:xfrm>
            <a:off x="250825" y="1588"/>
            <a:ext cx="0" cy="601503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0" name="Line 48"/>
          <p:cNvSpPr>
            <a:spLocks noChangeShapeType="1"/>
          </p:cNvSpPr>
          <p:nvPr/>
        </p:nvSpPr>
        <p:spPr bwMode="gray">
          <a:xfrm>
            <a:off x="1293813" y="1588"/>
            <a:ext cx="0" cy="62071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1" name="Line 49"/>
          <p:cNvSpPr>
            <a:spLocks noChangeShapeType="1"/>
          </p:cNvSpPr>
          <p:nvPr/>
        </p:nvSpPr>
        <p:spPr bwMode="gray">
          <a:xfrm>
            <a:off x="2338388" y="1588"/>
            <a:ext cx="0" cy="6183312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2" name="Line 50"/>
          <p:cNvSpPr>
            <a:spLocks noChangeShapeType="1"/>
          </p:cNvSpPr>
          <p:nvPr/>
        </p:nvSpPr>
        <p:spPr bwMode="gray">
          <a:xfrm>
            <a:off x="3382963" y="1588"/>
            <a:ext cx="0" cy="59721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3" name="Line 51"/>
          <p:cNvSpPr>
            <a:spLocks noChangeShapeType="1"/>
          </p:cNvSpPr>
          <p:nvPr/>
        </p:nvSpPr>
        <p:spPr bwMode="gray">
          <a:xfrm>
            <a:off x="4427538" y="1588"/>
            <a:ext cx="0" cy="5449887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5" name="Line 53"/>
          <p:cNvSpPr>
            <a:spLocks noChangeShapeType="1"/>
          </p:cNvSpPr>
          <p:nvPr/>
        </p:nvSpPr>
        <p:spPr bwMode="gray">
          <a:xfrm rot="5400000">
            <a:off x="2913063" y="-2654300"/>
            <a:ext cx="0" cy="58134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6" name="Line 54"/>
          <p:cNvSpPr>
            <a:spLocks noChangeShapeType="1"/>
          </p:cNvSpPr>
          <p:nvPr/>
        </p:nvSpPr>
        <p:spPr bwMode="gray">
          <a:xfrm rot="5400000">
            <a:off x="3006725" y="-1682750"/>
            <a:ext cx="0" cy="600075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7" name="Line 55"/>
          <p:cNvSpPr>
            <a:spLocks noChangeShapeType="1"/>
          </p:cNvSpPr>
          <p:nvPr/>
        </p:nvSpPr>
        <p:spPr bwMode="gray">
          <a:xfrm rot="5400000">
            <a:off x="3011488" y="-622300"/>
            <a:ext cx="0" cy="601027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8" name="Line 56"/>
          <p:cNvSpPr>
            <a:spLocks noChangeShapeType="1"/>
          </p:cNvSpPr>
          <p:nvPr/>
        </p:nvSpPr>
        <p:spPr bwMode="gray">
          <a:xfrm rot="5400000">
            <a:off x="2907507" y="548481"/>
            <a:ext cx="0" cy="58023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29" name="Line 57"/>
          <p:cNvSpPr>
            <a:spLocks noChangeShapeType="1"/>
          </p:cNvSpPr>
          <p:nvPr/>
        </p:nvSpPr>
        <p:spPr bwMode="gray">
          <a:xfrm rot="5400000">
            <a:off x="2666207" y="1854993"/>
            <a:ext cx="0" cy="5319713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30" name="Line 58"/>
          <p:cNvSpPr>
            <a:spLocks noChangeShapeType="1"/>
          </p:cNvSpPr>
          <p:nvPr/>
        </p:nvSpPr>
        <p:spPr bwMode="gray">
          <a:xfrm rot="5400000">
            <a:off x="2115344" y="3472656"/>
            <a:ext cx="0" cy="4217988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31" name="Rectangle 59"/>
          <p:cNvSpPr>
            <a:spLocks noChangeArrowheads="1"/>
          </p:cNvSpPr>
          <p:nvPr/>
        </p:nvSpPr>
        <p:spPr bwMode="gray">
          <a:xfrm>
            <a:off x="2362200" y="277813"/>
            <a:ext cx="1012825" cy="1025525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2" name="Rectangle 60"/>
          <p:cNvSpPr>
            <a:spLocks noChangeArrowheads="1"/>
          </p:cNvSpPr>
          <p:nvPr/>
        </p:nvSpPr>
        <p:spPr bwMode="gray">
          <a:xfrm>
            <a:off x="285750" y="2427288"/>
            <a:ext cx="1012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3" name="Rectangle 61"/>
          <p:cNvSpPr>
            <a:spLocks noChangeArrowheads="1"/>
          </p:cNvSpPr>
          <p:nvPr/>
        </p:nvSpPr>
        <p:spPr bwMode="gray">
          <a:xfrm>
            <a:off x="0" y="271463"/>
            <a:ext cx="250825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4" name="Rectangle 62"/>
          <p:cNvSpPr>
            <a:spLocks noChangeArrowheads="1"/>
          </p:cNvSpPr>
          <p:nvPr/>
        </p:nvSpPr>
        <p:spPr bwMode="gray">
          <a:xfrm>
            <a:off x="1331913" y="1588"/>
            <a:ext cx="1012825" cy="234950"/>
          </a:xfrm>
          <a:prstGeom prst="rect">
            <a:avLst/>
          </a:prstGeom>
          <a:solidFill>
            <a:srgbClr val="FFFFFF">
              <a:alpha val="5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36" name="Freeform 64"/>
          <p:cNvSpPr>
            <a:spLocks/>
          </p:cNvSpPr>
          <p:nvPr/>
        </p:nvSpPr>
        <p:spPr bwMode="gray">
          <a:xfrm>
            <a:off x="2365375" y="4541838"/>
            <a:ext cx="1009650" cy="10334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645"/>
              </a:cxn>
              <a:cxn ang="0">
                <a:pos x="636" y="651"/>
              </a:cxn>
              <a:cxn ang="0">
                <a:pos x="632" y="0"/>
              </a:cxn>
              <a:cxn ang="0">
                <a:pos x="0" y="0"/>
              </a:cxn>
            </a:cxnLst>
            <a:rect l="0" t="0" r="r" b="b"/>
            <a:pathLst>
              <a:path w="636" h="651">
                <a:moveTo>
                  <a:pt x="0" y="0"/>
                </a:moveTo>
                <a:lnTo>
                  <a:pt x="0" y="645"/>
                </a:lnTo>
                <a:lnTo>
                  <a:pt x="636" y="651"/>
                </a:lnTo>
                <a:lnTo>
                  <a:pt x="632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FFF">
              <a:alpha val="39999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3103" name="Rectangle 31"/>
          <p:cNvSpPr>
            <a:spLocks noChangeArrowheads="1"/>
          </p:cNvSpPr>
          <p:nvPr/>
        </p:nvSpPr>
        <p:spPr bwMode="gray">
          <a:xfrm>
            <a:off x="285750" y="243522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33375" y="5084763"/>
            <a:ext cx="6400800" cy="457200"/>
          </a:xfrm>
        </p:spPr>
        <p:txBody>
          <a:bodyPr/>
          <a:lstStyle>
            <a:lvl1pPr marL="0" indent="0">
              <a:buFontTx/>
              <a:buNone/>
              <a:defRPr sz="1600">
                <a:latin typeface="Times New Roman" pitchFamily="18" charset="0"/>
              </a:defRPr>
            </a:lvl1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407150"/>
            <a:ext cx="2895600" cy="31432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407150"/>
            <a:ext cx="2133600" cy="314325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110" name="Text Box 38"/>
          <p:cNvSpPr txBox="1">
            <a:spLocks noChangeArrowheads="1"/>
          </p:cNvSpPr>
          <p:nvPr/>
        </p:nvSpPr>
        <p:spPr bwMode="gray">
          <a:xfrm>
            <a:off x="333375" y="4714875"/>
            <a:ext cx="1303338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200">
                <a:latin typeface="Arial Black" pitchFamily="34" charset="0"/>
              </a:rPr>
              <a:t>L/O/G/O</a:t>
            </a:r>
          </a:p>
        </p:txBody>
      </p:sp>
      <p:grpSp>
        <p:nvGrpSpPr>
          <p:cNvPr id="2" name="Group 71"/>
          <p:cNvGrpSpPr>
            <a:grpSpLocks/>
          </p:cNvGrpSpPr>
          <p:nvPr/>
        </p:nvGrpSpPr>
        <p:grpSpPr bwMode="auto">
          <a:xfrm>
            <a:off x="8077200" y="0"/>
            <a:ext cx="1076325" cy="6858000"/>
            <a:chOff x="5088" y="0"/>
            <a:chExt cx="678" cy="4320"/>
          </a:xfrm>
        </p:grpSpPr>
        <p:sp>
          <p:nvSpPr>
            <p:cNvPr id="3138" name="Freeform 66"/>
            <p:cNvSpPr>
              <a:spLocks/>
            </p:cNvSpPr>
            <p:nvPr userDrawn="1"/>
          </p:nvSpPr>
          <p:spPr bwMode="gray">
            <a:xfrm>
              <a:off x="5088" y="0"/>
              <a:ext cx="672" cy="702"/>
            </a:xfrm>
            <a:custGeom>
              <a:avLst/>
              <a:gdLst/>
              <a:ahLst/>
              <a:cxnLst>
                <a:cxn ang="0">
                  <a:pos x="0" y="432"/>
                </a:cxn>
                <a:cxn ang="0">
                  <a:pos x="288" y="0"/>
                </a:cxn>
                <a:cxn ang="0">
                  <a:pos x="672" y="0"/>
                </a:cxn>
                <a:cxn ang="0">
                  <a:pos x="672" y="720"/>
                </a:cxn>
                <a:cxn ang="0">
                  <a:pos x="0" y="432"/>
                </a:cxn>
              </a:cxnLst>
              <a:rect l="0" t="0" r="r" b="b"/>
              <a:pathLst>
                <a:path w="672" h="720">
                  <a:moveTo>
                    <a:pt x="0" y="432"/>
                  </a:moveTo>
                  <a:cubicBezTo>
                    <a:pt x="186" y="216"/>
                    <a:pt x="288" y="0"/>
                    <a:pt x="288" y="0"/>
                  </a:cubicBezTo>
                  <a:lnTo>
                    <a:pt x="672" y="0"/>
                  </a:lnTo>
                  <a:lnTo>
                    <a:pt x="672" y="720"/>
                  </a:lnTo>
                  <a:cubicBezTo>
                    <a:pt x="672" y="720"/>
                    <a:pt x="384" y="516"/>
                    <a:pt x="0" y="432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3139" name="Freeform 67"/>
            <p:cNvSpPr>
              <a:spLocks/>
            </p:cNvSpPr>
            <p:nvPr userDrawn="1"/>
          </p:nvSpPr>
          <p:spPr bwMode="gray">
            <a:xfrm>
              <a:off x="5602" y="3496"/>
              <a:ext cx="164" cy="824"/>
            </a:xfrm>
            <a:custGeom>
              <a:avLst/>
              <a:gdLst/>
              <a:ahLst/>
              <a:cxnLst>
                <a:cxn ang="0">
                  <a:pos x="206" y="0"/>
                </a:cxn>
                <a:cxn ang="0">
                  <a:pos x="0" y="82"/>
                </a:cxn>
                <a:cxn ang="0">
                  <a:pos x="168" y="824"/>
                </a:cxn>
                <a:cxn ang="0">
                  <a:pos x="212" y="822"/>
                </a:cxn>
                <a:cxn ang="0">
                  <a:pos x="206" y="0"/>
                </a:cxn>
              </a:cxnLst>
              <a:rect l="0" t="0" r="r" b="b"/>
              <a:pathLst>
                <a:path w="212" h="824">
                  <a:moveTo>
                    <a:pt x="206" y="0"/>
                  </a:moveTo>
                  <a:cubicBezTo>
                    <a:pt x="104" y="54"/>
                    <a:pt x="0" y="82"/>
                    <a:pt x="0" y="82"/>
                  </a:cubicBezTo>
                  <a:cubicBezTo>
                    <a:pt x="0" y="82"/>
                    <a:pt x="148" y="378"/>
                    <a:pt x="168" y="824"/>
                  </a:cubicBezTo>
                  <a:lnTo>
                    <a:pt x="212" y="822"/>
                  </a:lnTo>
                  <a:cubicBezTo>
                    <a:pt x="212" y="822"/>
                    <a:pt x="209" y="411"/>
                    <a:pt x="206" y="0"/>
                  </a:cubicBezTo>
                  <a:close/>
                </a:path>
              </a:pathLst>
            </a:custGeom>
            <a:solidFill>
              <a:srgbClr val="E8E8E8"/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3152" name="Rectangle 80"/>
          <p:cNvSpPr>
            <a:spLocks noChangeArrowheads="1"/>
          </p:cNvSpPr>
          <p:nvPr/>
        </p:nvSpPr>
        <p:spPr bwMode="gray">
          <a:xfrm>
            <a:off x="5495925" y="1333500"/>
            <a:ext cx="660400" cy="1025525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153" name="Line 81"/>
          <p:cNvSpPr>
            <a:spLocks noChangeShapeType="1"/>
          </p:cNvSpPr>
          <p:nvPr/>
        </p:nvSpPr>
        <p:spPr bwMode="gray">
          <a:xfrm>
            <a:off x="5480050" y="1588"/>
            <a:ext cx="0" cy="4238625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50000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3154" name="Rectangle 82"/>
          <p:cNvSpPr>
            <a:spLocks noChangeArrowheads="1"/>
          </p:cNvSpPr>
          <p:nvPr/>
        </p:nvSpPr>
        <p:spPr bwMode="gray">
          <a:xfrm>
            <a:off x="4457700" y="3495675"/>
            <a:ext cx="1012825" cy="1025525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gray">
          <a:xfrm>
            <a:off x="333375" y="1884363"/>
            <a:ext cx="8229600" cy="1470025"/>
          </a:xfrm>
          <a:effectLst/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pic>
        <p:nvPicPr>
          <p:cNvPr id="3155" name="Picture 83" descr="water"/>
          <p:cNvPicPr>
            <a:picLocks noChangeAspect="1" noChangeArrowheads="1"/>
          </p:cNvPicPr>
          <p:nvPr/>
        </p:nvPicPr>
        <p:blipFill>
          <a:blip r:embed="rId2" cstate="print"/>
          <a:srcRect l="22409" t="16374" b="27486"/>
          <a:stretch>
            <a:fillRect/>
          </a:stretch>
        </p:blipFill>
        <p:spPr bwMode="gray">
          <a:xfrm rot="393398">
            <a:off x="2667000" y="609600"/>
            <a:ext cx="2663825" cy="21971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2000" tmFilter="0, 0; .2, .5; .8, .5; 1, 0"/>
                                        <p:tgtEl>
                                          <p:spTgt spid="31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1000" autoRev="1" fill="hold"/>
                                        <p:tgtEl>
                                          <p:spTgt spid="31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 tmFilter="0, 0; .2, .5; .8, .5; 1, 0"/>
                                        <p:tgtEl>
                                          <p:spTgt spid="31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1000" autoRev="1" fill="hold"/>
                                        <p:tgtEl>
                                          <p:spTgt spid="31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4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2000" tmFilter="0, 0; .2, .5; .8, .5; 1, 0"/>
                                        <p:tgtEl>
                                          <p:spTgt spid="31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1000" autoRev="1" fill="hold"/>
                                        <p:tgtEl>
                                          <p:spTgt spid="31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6" presetClass="emph" presetSubtype="0" fill="hold" grpId="1" nodeType="withEffect">
                                  <p:stCondLst>
                                    <p:cond delay="1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2000" tmFilter="0, 0; .2, .5; .8, .5; 1, 0"/>
                                        <p:tgtEl>
                                          <p:spTgt spid="31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1000" autoRev="1" fill="hold"/>
                                        <p:tgtEl>
                                          <p:spTgt spid="31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6600"/>
                            </p:stCondLst>
                            <p:childTnLst>
                              <p:par>
                                <p:cTn id="31" presetID="19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2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3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3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9" presetClass="emph" presetSubtype="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3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3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9" presetClass="emph" presetSubtype="0" fill="hold" grpId="2" nodeType="withEffect">
                                  <p:stCondLst>
                                    <p:cond delay="9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4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9" presetClass="emph" presetSubtype="0" fill="hold" grpId="2" nodeType="withEffect">
                                  <p:stCondLst>
                                    <p:cond delay="14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7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9000"/>
                            </p:stCondLst>
                            <p:childTnLst>
                              <p:par>
                                <p:cTn id="52" presetID="19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3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54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55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1000" fill="hold"/>
                                        <p:tgtEl>
                                          <p:spTgt spid="31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8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59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60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1" dur="1000" fill="hold"/>
                                        <p:tgtEl>
                                          <p:spTgt spid="31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9" presetClass="emph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3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64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5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6" dur="1000" fill="hold"/>
                                        <p:tgtEl>
                                          <p:spTgt spid="31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9" presetClass="emph" presetSubtype="0" fill="hold" grpId="3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8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69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0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1000" fill="hold"/>
                                        <p:tgtEl>
                                          <p:spTgt spid="31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12" grpId="0" animBg="1"/>
      <p:bldP spid="3112" grpId="1" animBg="1"/>
      <p:bldP spid="3112" grpId="2" animBg="1"/>
      <p:bldP spid="3112" grpId="3" animBg="1"/>
      <p:bldP spid="3113" grpId="0" animBg="1"/>
      <p:bldP spid="3113" grpId="1" animBg="1"/>
      <p:bldP spid="3113" grpId="2" animBg="1"/>
      <p:bldP spid="3113" grpId="3" animBg="1"/>
      <p:bldP spid="3114" grpId="0" animBg="1"/>
      <p:bldP spid="3114" grpId="1" animBg="1"/>
      <p:bldP spid="3114" grpId="2" animBg="1"/>
      <p:bldP spid="3114" grpId="3" animBg="1"/>
      <p:bldP spid="3115" grpId="0" animBg="1"/>
      <p:bldP spid="3115" grpId="1" animBg="1"/>
      <p:bldP spid="3115" grpId="2" animBg="1"/>
      <p:bldP spid="3115" grpId="3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325438"/>
            <a:ext cx="2057400" cy="58007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25438"/>
            <a:ext cx="6019800" cy="58007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5438"/>
            <a:ext cx="8229600" cy="9271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106E36-FD25-4E2D-B0AA-010F637433A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Freeform 7"/>
          <p:cNvSpPr>
            <a:spLocks/>
          </p:cNvSpPr>
          <p:nvPr/>
        </p:nvSpPr>
        <p:spPr bwMode="gray">
          <a:xfrm>
            <a:off x="-9525" y="-9525"/>
            <a:ext cx="9156700" cy="6872288"/>
          </a:xfrm>
          <a:custGeom>
            <a:avLst/>
            <a:gdLst/>
            <a:ahLst/>
            <a:cxnLst>
              <a:cxn ang="0">
                <a:pos x="5766" y="605"/>
              </a:cxn>
              <a:cxn ang="0">
                <a:pos x="5768" y="4325"/>
              </a:cxn>
              <a:cxn ang="0">
                <a:pos x="1082" y="4329"/>
              </a:cxn>
              <a:cxn ang="0">
                <a:pos x="13" y="3351"/>
              </a:cxn>
              <a:cxn ang="0">
                <a:pos x="0" y="0"/>
              </a:cxn>
              <a:cxn ang="0">
                <a:pos x="2428" y="7"/>
              </a:cxn>
              <a:cxn ang="0">
                <a:pos x="5766" y="605"/>
              </a:cxn>
            </a:cxnLst>
            <a:rect l="0" t="0" r="r" b="b"/>
            <a:pathLst>
              <a:path w="5768" h="4329">
                <a:moveTo>
                  <a:pt x="5766" y="605"/>
                </a:moveTo>
                <a:cubicBezTo>
                  <a:pt x="5767" y="2464"/>
                  <a:pt x="5768" y="4325"/>
                  <a:pt x="5768" y="4325"/>
                </a:cubicBezTo>
                <a:lnTo>
                  <a:pt x="1082" y="4329"/>
                </a:lnTo>
                <a:cubicBezTo>
                  <a:pt x="318" y="3809"/>
                  <a:pt x="9" y="3349"/>
                  <a:pt x="13" y="3351"/>
                </a:cubicBezTo>
                <a:lnTo>
                  <a:pt x="0" y="0"/>
                </a:lnTo>
                <a:lnTo>
                  <a:pt x="2428" y="7"/>
                </a:lnTo>
                <a:cubicBezTo>
                  <a:pt x="2428" y="12"/>
                  <a:pt x="3096" y="401"/>
                  <a:pt x="5766" y="605"/>
                </a:cubicBezTo>
                <a:close/>
              </a:path>
            </a:pathLst>
          </a:custGeom>
          <a:gradFill rotWithShape="1">
            <a:gsLst>
              <a:gs pos="0">
                <a:schemeClr val="bg1">
                  <a:gamma/>
                  <a:tint val="3137"/>
                  <a:invGamma/>
                </a:schemeClr>
              </a:gs>
              <a:gs pos="100000">
                <a:schemeClr val="bg1">
                  <a:alpha val="70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gray">
          <a:xfrm>
            <a:off x="-4763" y="5500688"/>
            <a:ext cx="1441451" cy="13589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1100"/>
              </a:cxn>
              <a:cxn ang="0">
                <a:pos x="1089" y="1100"/>
              </a:cxn>
              <a:cxn ang="0">
                <a:pos x="0" y="0"/>
              </a:cxn>
            </a:cxnLst>
            <a:rect l="0" t="0" r="r" b="b"/>
            <a:pathLst>
              <a:path w="1089" h="1100">
                <a:moveTo>
                  <a:pt x="0" y="0"/>
                </a:moveTo>
                <a:cubicBezTo>
                  <a:pt x="0" y="550"/>
                  <a:pt x="0" y="1100"/>
                  <a:pt x="0" y="1100"/>
                </a:cubicBezTo>
                <a:lnTo>
                  <a:pt x="1089" y="1100"/>
                </a:lnTo>
                <a:cubicBezTo>
                  <a:pt x="1089" y="1100"/>
                  <a:pt x="596" y="865"/>
                  <a:pt x="0" y="0"/>
                </a:cubicBez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gray">
          <a:xfrm>
            <a:off x="527050" y="0"/>
            <a:ext cx="0" cy="59102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38" name="Line 14"/>
          <p:cNvSpPr>
            <a:spLocks noChangeShapeType="1"/>
          </p:cNvSpPr>
          <p:nvPr/>
        </p:nvSpPr>
        <p:spPr bwMode="gray">
          <a:xfrm>
            <a:off x="1677988" y="0"/>
            <a:ext cx="0" cy="68326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39" name="Line 15"/>
          <p:cNvSpPr>
            <a:spLocks noChangeShapeType="1"/>
          </p:cNvSpPr>
          <p:nvPr/>
        </p:nvSpPr>
        <p:spPr bwMode="gray">
          <a:xfrm>
            <a:off x="2830513" y="0"/>
            <a:ext cx="0" cy="68611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0" name="Line 16"/>
          <p:cNvSpPr>
            <a:spLocks noChangeShapeType="1"/>
          </p:cNvSpPr>
          <p:nvPr/>
        </p:nvSpPr>
        <p:spPr bwMode="gray">
          <a:xfrm>
            <a:off x="3983038" y="0"/>
            <a:ext cx="0" cy="6875463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1" name="Line 17"/>
          <p:cNvSpPr>
            <a:spLocks noChangeShapeType="1"/>
          </p:cNvSpPr>
          <p:nvPr/>
        </p:nvSpPr>
        <p:spPr bwMode="gray">
          <a:xfrm>
            <a:off x="5133975" y="388938"/>
            <a:ext cx="0" cy="6486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2" name="Line 18"/>
          <p:cNvSpPr>
            <a:spLocks noChangeShapeType="1"/>
          </p:cNvSpPr>
          <p:nvPr/>
        </p:nvSpPr>
        <p:spPr bwMode="gray">
          <a:xfrm>
            <a:off x="6286500" y="619125"/>
            <a:ext cx="0" cy="6256338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3" name="Line 19"/>
          <p:cNvSpPr>
            <a:spLocks noChangeShapeType="1"/>
          </p:cNvSpPr>
          <p:nvPr/>
        </p:nvSpPr>
        <p:spPr bwMode="gray">
          <a:xfrm>
            <a:off x="7439025" y="773113"/>
            <a:ext cx="0" cy="6102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4" name="Line 20"/>
          <p:cNvSpPr>
            <a:spLocks noChangeShapeType="1"/>
          </p:cNvSpPr>
          <p:nvPr/>
        </p:nvSpPr>
        <p:spPr bwMode="gray">
          <a:xfrm>
            <a:off x="8591550" y="900113"/>
            <a:ext cx="0" cy="597535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6" name="Line 22"/>
          <p:cNvSpPr>
            <a:spLocks noChangeShapeType="1"/>
          </p:cNvSpPr>
          <p:nvPr/>
        </p:nvSpPr>
        <p:spPr bwMode="gray">
          <a:xfrm rot="5400000">
            <a:off x="2595563" y="-2176463"/>
            <a:ext cx="0" cy="51911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7" name="Line 23"/>
          <p:cNvSpPr>
            <a:spLocks noChangeShapeType="1"/>
          </p:cNvSpPr>
          <p:nvPr/>
        </p:nvSpPr>
        <p:spPr bwMode="gray">
          <a:xfrm rot="5400000">
            <a:off x="4578350" y="-303688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8" name="Line 24"/>
          <p:cNvSpPr>
            <a:spLocks noChangeShapeType="1"/>
          </p:cNvSpPr>
          <p:nvPr/>
        </p:nvSpPr>
        <p:spPr bwMode="gray">
          <a:xfrm rot="5400000">
            <a:off x="4578350" y="-1912937"/>
            <a:ext cx="0" cy="9156700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49" name="Line 25"/>
          <p:cNvSpPr>
            <a:spLocks noChangeShapeType="1"/>
          </p:cNvSpPr>
          <p:nvPr/>
        </p:nvSpPr>
        <p:spPr bwMode="gray">
          <a:xfrm rot="5400000">
            <a:off x="4579938" y="-788988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50" name="Line 26"/>
          <p:cNvSpPr>
            <a:spLocks noChangeShapeType="1"/>
          </p:cNvSpPr>
          <p:nvPr/>
        </p:nvSpPr>
        <p:spPr bwMode="gray">
          <a:xfrm rot="5400000">
            <a:off x="4579938" y="334962"/>
            <a:ext cx="0" cy="915352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51" name="Line 27"/>
          <p:cNvSpPr>
            <a:spLocks noChangeShapeType="1"/>
          </p:cNvSpPr>
          <p:nvPr/>
        </p:nvSpPr>
        <p:spPr bwMode="gray">
          <a:xfrm rot="5400000">
            <a:off x="4905376" y="1824037"/>
            <a:ext cx="0" cy="8423275"/>
          </a:xfrm>
          <a:prstGeom prst="line">
            <a:avLst/>
          </a:prstGeom>
          <a:noFill/>
          <a:ln w="9525">
            <a:solidFill>
              <a:srgbClr val="FFFFFF">
                <a:alpha val="50000"/>
              </a:srgbClr>
            </a:solidFill>
            <a:round/>
            <a:headEnd/>
            <a:tailEnd/>
          </a:ln>
          <a:effectLst>
            <a:outerShdw dist="17961" dir="2700000" algn="ctr" rotWithShape="0">
              <a:schemeClr val="accent2">
                <a:alpha val="35001"/>
              </a:schemeClr>
            </a:outerShdw>
          </a:effectLst>
        </p:spPr>
        <p:txBody>
          <a:bodyPr/>
          <a:lstStyle/>
          <a:p>
            <a:endParaRPr lang="ru-RU"/>
          </a:p>
        </p:txBody>
      </p:sp>
      <p:sp>
        <p:nvSpPr>
          <p:cNvPr id="1052" name="Rectangle 28"/>
          <p:cNvSpPr>
            <a:spLocks noChangeArrowheads="1"/>
          </p:cNvSpPr>
          <p:nvPr/>
        </p:nvSpPr>
        <p:spPr bwMode="gray">
          <a:xfrm>
            <a:off x="4005263" y="2692400"/>
            <a:ext cx="1128712" cy="1079500"/>
          </a:xfrm>
          <a:prstGeom prst="rect">
            <a:avLst/>
          </a:prstGeom>
          <a:solidFill>
            <a:srgbClr val="FFFFFF">
              <a:alpha val="25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3" name="Rectangle 29"/>
          <p:cNvSpPr>
            <a:spLocks noChangeArrowheads="1"/>
          </p:cNvSpPr>
          <p:nvPr/>
        </p:nvSpPr>
        <p:spPr bwMode="gray">
          <a:xfrm>
            <a:off x="7459663" y="4937125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4" name="Rectangle 30"/>
          <p:cNvSpPr>
            <a:spLocks noChangeArrowheads="1"/>
          </p:cNvSpPr>
          <p:nvPr/>
        </p:nvSpPr>
        <p:spPr bwMode="gray">
          <a:xfrm>
            <a:off x="549275" y="3808413"/>
            <a:ext cx="1128713" cy="107950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5" name="Rectangle 31"/>
          <p:cNvSpPr>
            <a:spLocks noChangeArrowheads="1"/>
          </p:cNvSpPr>
          <p:nvPr/>
        </p:nvSpPr>
        <p:spPr bwMode="gray">
          <a:xfrm>
            <a:off x="6307138" y="6064250"/>
            <a:ext cx="1128712" cy="796925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6" name="Rectangle 32"/>
          <p:cNvSpPr>
            <a:spLocks noChangeArrowheads="1"/>
          </p:cNvSpPr>
          <p:nvPr/>
        </p:nvSpPr>
        <p:spPr bwMode="gray">
          <a:xfrm>
            <a:off x="2846388" y="0"/>
            <a:ext cx="1128712" cy="404813"/>
          </a:xfrm>
          <a:prstGeom prst="rect">
            <a:avLst/>
          </a:prstGeom>
          <a:solidFill>
            <a:srgbClr val="FFFFFF">
              <a:alpha val="39999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7" name="Rectangle 33"/>
          <p:cNvSpPr>
            <a:spLocks noChangeArrowheads="1"/>
          </p:cNvSpPr>
          <p:nvPr/>
        </p:nvSpPr>
        <p:spPr bwMode="gray">
          <a:xfrm>
            <a:off x="2852738" y="493871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gray">
          <a:xfrm>
            <a:off x="6300788" y="1566863"/>
            <a:ext cx="1120775" cy="1079500"/>
          </a:xfrm>
          <a:prstGeom prst="rect">
            <a:avLst/>
          </a:prstGeom>
          <a:solidFill>
            <a:srgbClr val="FFFFFF">
              <a:alpha val="3000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fld id="{5B106E36-FD25-4E2D-B0AA-010F637433A0}" type="datetimeFigureOut">
              <a:rPr lang="ru-RU" smtClean="0"/>
              <a:pPr/>
              <a:t>10.03.2016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60" name="Freeform 36"/>
          <p:cNvSpPr>
            <a:spLocks/>
          </p:cNvSpPr>
          <p:nvPr/>
        </p:nvSpPr>
        <p:spPr bwMode="gray">
          <a:xfrm>
            <a:off x="4041775" y="0"/>
            <a:ext cx="5105400" cy="739775"/>
          </a:xfrm>
          <a:custGeom>
            <a:avLst/>
            <a:gdLst/>
            <a:ahLst/>
            <a:cxnLst>
              <a:cxn ang="0">
                <a:pos x="3130" y="453"/>
              </a:cxn>
              <a:cxn ang="0">
                <a:pos x="3130" y="0"/>
              </a:cxn>
              <a:cxn ang="0">
                <a:pos x="0" y="0"/>
              </a:cxn>
              <a:cxn ang="0">
                <a:pos x="3130" y="453"/>
              </a:cxn>
            </a:cxnLst>
            <a:rect l="0" t="0" r="r" b="b"/>
            <a:pathLst>
              <a:path w="3130" h="453">
                <a:moveTo>
                  <a:pt x="3130" y="453"/>
                </a:moveTo>
                <a:cubicBezTo>
                  <a:pt x="3130" y="226"/>
                  <a:pt x="3130" y="0"/>
                  <a:pt x="3130" y="0"/>
                </a:cubicBezTo>
                <a:lnTo>
                  <a:pt x="0" y="0"/>
                </a:lnTo>
                <a:cubicBezTo>
                  <a:pt x="0" y="0"/>
                  <a:pt x="1298" y="389"/>
                  <a:pt x="3130" y="453"/>
                </a:cubicBezTo>
                <a:close/>
              </a:path>
            </a:pathLst>
          </a:custGeom>
          <a:solidFill>
            <a:schemeClr val="hlink"/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black">
          <a:xfrm>
            <a:off x="457200" y="325438"/>
            <a:ext cx="8229600" cy="92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rgbClr val="FFFFFF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pic>
        <p:nvPicPr>
          <p:cNvPr id="1061" name="Picture 37" descr="water"/>
          <p:cNvPicPr>
            <a:picLocks noChangeAspect="1" noChangeArrowheads="1"/>
          </p:cNvPicPr>
          <p:nvPr/>
        </p:nvPicPr>
        <p:blipFill>
          <a:blip r:embed="rId18" cstate="print"/>
          <a:srcRect l="22409" t="16374" b="27486"/>
          <a:stretch>
            <a:fillRect/>
          </a:stretch>
        </p:blipFill>
        <p:spPr bwMode="gray">
          <a:xfrm rot="786797">
            <a:off x="6629400" y="-381000"/>
            <a:ext cx="2417763" cy="1995488"/>
          </a:xfrm>
          <a:prstGeom prst="rect">
            <a:avLst/>
          </a:prstGeom>
          <a:noFill/>
        </p:spPr>
      </p:pic>
      <p:pic>
        <p:nvPicPr>
          <p:cNvPr id="1062" name="Picture 38" descr="3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gray">
          <a:xfrm rot="20740733" flipH="1">
            <a:off x="49213" y="5726113"/>
            <a:ext cx="1223962" cy="1371600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20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1" dur="10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mph" presetSubtype="2" fill="hold" nodeType="withEffect">
                                  <p:stCondLst>
                                    <p:cond delay="700"/>
                                  </p:stCondLst>
                                  <p:childTnLst>
                                    <p:animClr clrSpc="rgb" dir="cw">
                                      <p:cBhvr>
                                        <p:cTn id="23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24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5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3" grpId="0" animBg="1"/>
      <p:bldP spid="1060" grpId="0" animBg="1"/>
      <p:bldP spid="1026" grpId="0"/>
    </p:bld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&#1082;&#1072;&#1088;&#1090;&#1086;&#1090;&#1077;&#1082;&#1072;%20&#1082;&#1086;&#1084;&#1084;&#1091;&#1085;&#1080;&#1082;&#1072;&#1090;&#1080;&#1074;&#1085;&#1099;&#1093;%20&#1080;&#1075;&#1088;.docx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357166"/>
            <a:ext cx="7772400" cy="1470025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Коммуникативные упражнения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для детей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Home\Desktop\рисунки\группы и др\424f5c2528a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1357298"/>
            <a:ext cx="4618823" cy="4786346"/>
          </a:xfrm>
          <a:prstGeom prst="rect">
            <a:avLst/>
          </a:prstGeom>
          <a:noFill/>
        </p:spPr>
      </p:pic>
      <p:pic>
        <p:nvPicPr>
          <p:cNvPr id="1027" name="Picture 3" descr="C:\Users\Home\Desktop\рисунки\дети и др\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4000504"/>
            <a:ext cx="2286016" cy="18880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  <a:hlinkClick r:id="rId2" action="ppaction://hlinkfile"/>
              </a:rPr>
              <a:t>Картотека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коммуникативных приёмов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2378293" y="1600200"/>
            <a:ext cx="438741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36828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Приветствие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071547"/>
            <a:ext cx="9144000" cy="3500462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участникам тренинга предлагается продолжить фразу, обращаясь к каждому члену группы: «Привет, (имя), сегодня замечательный день, потому, что...».</a:t>
            </a:r>
          </a:p>
          <a:p>
            <a:pPr>
              <a:buFontTx/>
              <a:buChar char="-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Приветствие без слов: прикосновения рук, щёк, пяток и т.п.</a:t>
            </a:r>
          </a:p>
        </p:txBody>
      </p:sp>
      <p:pic>
        <p:nvPicPr>
          <p:cNvPr id="3075" name="Picture 3" descr="C:\Users\user\Desktop\94ad9696001d1c5f5187c67d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524250"/>
            <a:ext cx="3810000" cy="33337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Примерная схема тренинга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543956" cy="484030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 "Общий круг»: </a:t>
            </a:r>
          </a:p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- А у меня в кармане гвоздь, а у вас?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2643182"/>
            <a:ext cx="5647997" cy="42148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Волшебные очки</a:t>
            </a:r>
            <a:endParaRPr lang="ru-RU" sz="4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1714488"/>
            <a:ext cx="8229600" cy="5000660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endParaRPr lang="ru-RU" dirty="0" smtClean="0"/>
          </a:p>
          <a:p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Взрослый торжественно объявляет: «Я хочу показать вам волшебные очки. Тот, кто их наденет, видит только хорошее            в других и даже то хорошее, что человек иногда прячет от всех. Вот я сейчас примерю эти очки. Ой, какие вы все красивые, веселые, умные! 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Подходя к каждому ребенку, взрослый называет какое-либо           его достоинство (кто-то хорошо рисует, кто-то умеет строить           из кубиков, у кого-то красивое платье). «А теперь мне хочется, чтобы каждый из вас примерил эти очки и хорошенько рассмотрел своего соседа. Может, они помогут рассмотреть то, что вы - раньше не замечали».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Дети по очереди надевают волшебные очки и называют достоинства своих товарищей. В случае, если кто-то затрудняется, можно помочь и подсказать. Повторения одних             и тех же достоинств здесь не страшны, хотя желательно расширять круг хороших качеств.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77125" y="0"/>
            <a:ext cx="166687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Упражнение  «Доброе животное»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Описание упражнения: участники – дети и воспитатели встают вкруг и берутся за руки. Психолог говорит: «Мы одно большое доброе животное. Давайте послушаем, как оно дышит, почувствуем как бьется наше сердце. А теперь послушаем все вместе. Вдох – все делают шаг вперед, выдох – шаг назад.  «Животное» дышит легко и спокойно.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5304248"/>
            <a:ext cx="2071669" cy="1553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pPr lvl="0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«Ладонь в ладонь»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000108"/>
            <a:ext cx="6715172" cy="4840303"/>
          </a:xfrm>
        </p:spPr>
        <p:txBody>
          <a:bodyPr>
            <a:normAutofit fontScale="85000" lnSpcReduction="10000"/>
          </a:bodyPr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Описание игры: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дети становятся попарно, прижимая правую ладонь к левой ладони, и левую к правой ладони друг друга. Соединенные таким образом, они должны передвигаться по залу, обходя различные препятствия: пройти змейкой, пройти по мостику (усложнение: передвигаться можно прыжками, бегом, на корточках). Играющим нужно напомнить, что ладони разжимать нельзя.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Игра полезна детям, испытывающим трудности в процессе общения.</a:t>
            </a:r>
          </a:p>
          <a:p>
            <a:pPr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1500174"/>
            <a:ext cx="2071670" cy="2071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39718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Поварята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857232"/>
            <a:ext cx="6500826" cy="6000768"/>
          </a:xfrm>
        </p:spPr>
        <p:txBody>
          <a:bodyPr>
            <a:noAutofit/>
          </a:bodyPr>
          <a:lstStyle/>
          <a:p>
            <a:r>
              <a:rPr lang="ru-RU" sz="2400" i="1" dirty="0" smtClean="0">
                <a:latin typeface="Times New Roman" pitchFamily="18" charset="0"/>
                <a:cs typeface="Times New Roman" pitchFamily="18" charset="0"/>
              </a:rPr>
              <a:t>Описание игры: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все дети  и взрослые встают вкруг – это «кастрюля» или «миска». Затем,  договариваются, что они будут «готовить»:  суп, компот, салат и т.д.   Каждый придумывает, чем он будет: картошкой, морковью и т.д.  Ведущий называет название ингредиентов. Названные  выпрыгивают в круг, следующий компонент берет за руку его. Когда все участники окажутся в одном круге, игра заканчивается (можно приступить к приготовлению другого блюда).</a:t>
            </a:r>
          </a:p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Хорошо, если ведущий будет  выполнять какие-либо действия с «продуктами»: крошить, солить, перемешивать и т.д. можно имитировать закипание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8" y="1571612"/>
            <a:ext cx="2546314" cy="2285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Приём «виртуальный подарок»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285984" y="1000108"/>
            <a:ext cx="4809756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Упражнение «Лягушонок»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142984"/>
            <a:ext cx="8543956" cy="5500726"/>
          </a:xfrm>
        </p:spPr>
        <p:txBody>
          <a:bodyPr>
            <a:normAutofit lnSpcReduction="10000"/>
          </a:bodyPr>
          <a:lstStyle/>
          <a:p>
            <a:pPr marL="0">
              <a:spcBef>
                <a:spcPts val="0"/>
              </a:spcBef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Дети встают парами, лицом друг к другу.</a:t>
            </a:r>
          </a:p>
          <a:p>
            <a:pPr marL="0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 - лягушонок, и ты - лягушонок.</a:t>
            </a:r>
          </a:p>
          <a:p>
            <a:pPr marL="0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Вот у меня - нос, у тебя – нос  (Указываем сначала на свой нос, потом на нос партнера)</a:t>
            </a:r>
          </a:p>
          <a:p>
            <a:pPr marL="0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 меня - гладкие, у тебя - гладкие 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(показываем на щеки)</a:t>
            </a:r>
          </a:p>
          <a:p>
            <a:pPr marL="0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У меня - сладкие, у тебя - сладкие, 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(губы)</a:t>
            </a:r>
          </a:p>
          <a:p>
            <a:pPr marL="0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 - твой друг, Ты - мой друг,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Мы любим друг друга!</a:t>
            </a:r>
          </a:p>
          <a:p>
            <a:pPr marL="0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 этих словах дети,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стоящие в парах, обнимаются. </a:t>
            </a:r>
          </a:p>
          <a:p>
            <a:pPr marL="0">
              <a:spcBef>
                <a:spcPts val="0"/>
              </a:spcBef>
              <a:buNone/>
            </a:pP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Затем пары меняются.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976" y="2928934"/>
            <a:ext cx="3429024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73">
  <a:themeElements>
    <a:clrScheme name="Default Design 1">
      <a:dk1>
        <a:srgbClr val="000000"/>
      </a:dk1>
      <a:lt1>
        <a:srgbClr val="FDF58D"/>
      </a:lt1>
      <a:dk2>
        <a:srgbClr val="CC3300"/>
      </a:dk2>
      <a:lt2>
        <a:srgbClr val="808080"/>
      </a:lt2>
      <a:accent1>
        <a:srgbClr val="FF6161"/>
      </a:accent1>
      <a:accent2>
        <a:srgbClr val="FFC319"/>
      </a:accent2>
      <a:accent3>
        <a:srgbClr val="FEF9C5"/>
      </a:accent3>
      <a:accent4>
        <a:srgbClr val="000000"/>
      </a:accent4>
      <a:accent5>
        <a:srgbClr val="FFB7B7"/>
      </a:accent5>
      <a:accent6>
        <a:srgbClr val="E7B016"/>
      </a:accent6>
      <a:hlink>
        <a:srgbClr val="A8D02A"/>
      </a:hlink>
      <a:folHlink>
        <a:srgbClr val="5CB1FE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DF58D"/>
        </a:lt1>
        <a:dk2>
          <a:srgbClr val="CC3300"/>
        </a:dk2>
        <a:lt2>
          <a:srgbClr val="808080"/>
        </a:lt2>
        <a:accent1>
          <a:srgbClr val="FF6161"/>
        </a:accent1>
        <a:accent2>
          <a:srgbClr val="FFC319"/>
        </a:accent2>
        <a:accent3>
          <a:srgbClr val="FEF9C5"/>
        </a:accent3>
        <a:accent4>
          <a:srgbClr val="000000"/>
        </a:accent4>
        <a:accent5>
          <a:srgbClr val="FFB7B7"/>
        </a:accent5>
        <a:accent6>
          <a:srgbClr val="E7B016"/>
        </a:accent6>
        <a:hlink>
          <a:srgbClr val="A8D02A"/>
        </a:hlink>
        <a:folHlink>
          <a:srgbClr val="5CB1F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E1F4D8"/>
        </a:lt1>
        <a:dk2>
          <a:srgbClr val="003366"/>
        </a:dk2>
        <a:lt2>
          <a:srgbClr val="808080"/>
        </a:lt2>
        <a:accent1>
          <a:srgbClr val="FFC319"/>
        </a:accent1>
        <a:accent2>
          <a:srgbClr val="A8D02A"/>
        </a:accent2>
        <a:accent3>
          <a:srgbClr val="EEF8E9"/>
        </a:accent3>
        <a:accent4>
          <a:srgbClr val="000000"/>
        </a:accent4>
        <a:accent5>
          <a:srgbClr val="FFDEAB"/>
        </a:accent5>
        <a:accent6>
          <a:srgbClr val="98BC25"/>
        </a:accent6>
        <a:hlink>
          <a:srgbClr val="5CB1FE"/>
        </a:hlink>
        <a:folHlink>
          <a:srgbClr val="FF616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EE9DE"/>
        </a:lt1>
        <a:dk2>
          <a:srgbClr val="000066"/>
        </a:dk2>
        <a:lt2>
          <a:srgbClr val="808080"/>
        </a:lt2>
        <a:accent1>
          <a:srgbClr val="5CB1FE"/>
        </a:accent1>
        <a:accent2>
          <a:srgbClr val="FF7575"/>
        </a:accent2>
        <a:accent3>
          <a:srgbClr val="FEF2EC"/>
        </a:accent3>
        <a:accent4>
          <a:srgbClr val="000000"/>
        </a:accent4>
        <a:accent5>
          <a:srgbClr val="B5D5FE"/>
        </a:accent5>
        <a:accent6>
          <a:srgbClr val="E76969"/>
        </a:accent6>
        <a:hlink>
          <a:srgbClr val="FFC319"/>
        </a:hlink>
        <a:folHlink>
          <a:srgbClr val="A8D02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Тема73</Template>
  <TotalTime>139</TotalTime>
  <Words>583</Words>
  <Application>Microsoft Office PowerPoint</Application>
  <PresentationFormat>Экран (4:3)</PresentationFormat>
  <Paragraphs>36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Тема73</vt:lpstr>
      <vt:lpstr>Коммуникативные упражнения для детей</vt:lpstr>
      <vt:lpstr>Приветствие</vt:lpstr>
      <vt:lpstr>Примерная схема тренинга</vt:lpstr>
      <vt:lpstr>Волшебные очки</vt:lpstr>
      <vt:lpstr>Упражнение  «Доброе животное»</vt:lpstr>
      <vt:lpstr>«Ладонь в ладонь»</vt:lpstr>
      <vt:lpstr>Поварята</vt:lpstr>
      <vt:lpstr>Приём «виртуальный подарок» </vt:lpstr>
      <vt:lpstr>Упражнение «Лягушонок»</vt:lpstr>
      <vt:lpstr>Картотека  коммуникативных приёмов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Админ</cp:lastModifiedBy>
  <cp:revision>24</cp:revision>
  <dcterms:created xsi:type="dcterms:W3CDTF">2015-03-24T16:13:48Z</dcterms:created>
  <dcterms:modified xsi:type="dcterms:W3CDTF">2016-03-10T02:47:30Z</dcterms:modified>
</cp:coreProperties>
</file>